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8" r:id="rId1"/>
  </p:sldMasterIdLst>
  <p:notesMasterIdLst>
    <p:notesMasterId r:id="rId20"/>
  </p:notesMasterIdLst>
  <p:handoutMasterIdLst>
    <p:handoutMasterId r:id="rId21"/>
  </p:handoutMasterIdLst>
  <p:sldIdLst>
    <p:sldId id="256" r:id="rId2"/>
    <p:sldId id="257" r:id="rId3"/>
    <p:sldId id="278" r:id="rId4"/>
    <p:sldId id="273" r:id="rId5"/>
    <p:sldId id="275" r:id="rId6"/>
    <p:sldId id="271" r:id="rId7"/>
    <p:sldId id="274" r:id="rId8"/>
    <p:sldId id="260" r:id="rId9"/>
    <p:sldId id="261" r:id="rId10"/>
    <p:sldId id="276" r:id="rId11"/>
    <p:sldId id="277" r:id="rId12"/>
    <p:sldId id="262" r:id="rId13"/>
    <p:sldId id="264" r:id="rId14"/>
    <p:sldId id="265" r:id="rId15"/>
    <p:sldId id="279" r:id="rId16"/>
    <p:sldId id="280" r:id="rId17"/>
    <p:sldId id="281" r:id="rId18"/>
    <p:sldId id="269" r:id="rId19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7237" autoAdjust="0"/>
  </p:normalViewPr>
  <p:slideViewPr>
    <p:cSldViewPr>
      <p:cViewPr varScale="1">
        <p:scale>
          <a:sx n="41" d="100"/>
          <a:sy n="41" d="100"/>
        </p:scale>
        <p:origin x="-1349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4F42E6-4999-40ED-B45D-221D3A303CEE}" type="datetimeFigureOut">
              <a:rPr lang="en-US" smtClean="0"/>
              <a:pPr/>
              <a:t>2/13/2012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BE1B0D-9133-4FA2-A101-BFF14837D35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7008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CA30D47-A1F0-451A-96D5-B50439D571A6}" type="datetimeFigureOut">
              <a:rPr lang="en-US" smtClean="0"/>
              <a:pPr/>
              <a:t>2/13/2012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24BEF869-44DF-4B1C-AE98-FFAAFC4281A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6159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EF869-44DF-4B1C-AE98-FFAAFC4281A9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6453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31774"/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EF869-44DF-4B1C-AE98-FFAAFC4281A9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31774"/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EF869-44DF-4B1C-AE98-FFAAFC4281A9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EF869-44DF-4B1C-AE98-FFAAFC4281A9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EF869-44DF-4B1C-AE98-FFAAFC4281A9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EF869-44DF-4B1C-AE98-FFAAFC4281A9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6510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EF869-44DF-4B1C-AE98-FFAAFC4281A9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3777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 smtClean="0"/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EF869-44DF-4B1C-AE98-FFAAFC4281A9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EF869-44DF-4B1C-AE98-FFAAFC4281A9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EF869-44DF-4B1C-AE98-FFAAFC4281A9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EF869-44DF-4B1C-AE98-FFAAFC4281A9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EF869-44DF-4B1C-AE98-FFAAFC4281A9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None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EF869-44DF-4B1C-AE98-FFAAFC4281A9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dirty="0" smtClean="0"/>
              <a:t>The Communication</a:t>
            </a:r>
            <a:r>
              <a:rPr lang="en-US" baseline="0" dirty="0" smtClean="0"/>
              <a:t> Plan:</a:t>
            </a:r>
          </a:p>
          <a:p>
            <a:pPr lvl="1"/>
            <a:endParaRPr lang="en-US" baseline="0" dirty="0" smtClean="0"/>
          </a:p>
          <a:p>
            <a:pPr lvl="1"/>
            <a:r>
              <a:rPr lang="en-US" dirty="0" smtClean="0"/>
              <a:t>Dedicated </a:t>
            </a:r>
            <a:r>
              <a:rPr lang="en-US" dirty="0"/>
              <a:t>website for ICPD </a:t>
            </a:r>
            <a:r>
              <a:rPr lang="en-US" dirty="0" smtClean="0"/>
              <a:t>Beyond</a:t>
            </a:r>
            <a:r>
              <a:rPr lang="en-US" baseline="0" dirty="0" smtClean="0"/>
              <a:t> 2014</a:t>
            </a:r>
            <a:r>
              <a:rPr lang="en-US" dirty="0" smtClean="0"/>
              <a:t> </a:t>
            </a:r>
            <a:r>
              <a:rPr lang="en-US" dirty="0"/>
              <a:t>– serve as the main resource for stakeholders to access information related to events and documents and ensure visibility and increased support for ICPD Beyond 2014</a:t>
            </a:r>
          </a:p>
          <a:p>
            <a:pPr lvl="1"/>
            <a:r>
              <a:rPr lang="en-US" dirty="0"/>
              <a:t>Internal site to ensure all staff are fully informed and information is stored and archived.</a:t>
            </a:r>
          </a:p>
          <a:p>
            <a:pPr marL="465887" lvl="1" defTabSz="931774"/>
            <a:r>
              <a:rPr lang="en-US" dirty="0"/>
              <a:t>Social media and networking</a:t>
            </a:r>
          </a:p>
          <a:p>
            <a:pPr lvl="1"/>
            <a:r>
              <a:rPr lang="en-US" dirty="0"/>
              <a:t>Publications:  20</a:t>
            </a:r>
            <a:r>
              <a:rPr lang="en-US" baseline="30000" dirty="0"/>
              <a:t>th</a:t>
            </a:r>
            <a:r>
              <a:rPr lang="en-US" dirty="0"/>
              <a:t> Anniversary Edition of the ICPD </a:t>
            </a:r>
            <a:r>
              <a:rPr lang="en-US" dirty="0" err="1"/>
              <a:t>PoA</a:t>
            </a:r>
            <a:r>
              <a:rPr lang="en-US" dirty="0"/>
              <a:t>, Publication on the GA outcomes/legislation (in addition to SWOP)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EF869-44DF-4B1C-AE98-FFAAFC4281A9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EF869-44DF-4B1C-AE98-FFAAFC4281A9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8887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EF869-44DF-4B1C-AE98-FFAAFC4281A9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994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DED20-37A7-40E9-A061-907E8EE485A9}" type="datetime1">
              <a:rPr lang="en-US" smtClean="0"/>
              <a:pPr/>
              <a:t>2/13/2012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2289D-5DC9-47FB-B4B5-31EF05EAF7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E3008-9A95-4206-9786-FECF2BF321BB}" type="datetime1">
              <a:rPr lang="en-US" smtClean="0"/>
              <a:pPr/>
              <a:t>2/13/2012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2289D-5DC9-47FB-B4B5-31EF05EAF7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507A9-7ADA-44C5-A3CC-0DA5E6069135}" type="datetime1">
              <a:rPr lang="en-US" smtClean="0"/>
              <a:pPr/>
              <a:t>2/13/2012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2289D-5DC9-47FB-B4B5-31EF05EAF7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49BA6-3DCD-409E-BF53-7E188C5A3A12}" type="datetime1">
              <a:rPr lang="en-US" smtClean="0"/>
              <a:pPr/>
              <a:t>2/13/2012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2289D-5DC9-47FB-B4B5-31EF05EAF7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2A54A-6C1F-4514-B683-1A642945AD46}" type="datetime1">
              <a:rPr lang="en-US" smtClean="0"/>
              <a:pPr/>
              <a:t>2/13/2012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2289D-5DC9-47FB-B4B5-31EF05EAF7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F3C8-967C-4495-8899-89D51C945484}" type="datetime1">
              <a:rPr lang="en-US" smtClean="0"/>
              <a:pPr/>
              <a:t>2/13/2012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2289D-5DC9-47FB-B4B5-31EF05EAF7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DD619-B869-433A-B5AB-D3DB0E055E4D}" type="datetime1">
              <a:rPr lang="en-US" smtClean="0"/>
              <a:pPr/>
              <a:t>2/13/2012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2289D-5DC9-47FB-B4B5-31EF05EAF7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39C9C-A0A2-4FED-B5C1-03CD0F359F66}" type="datetime1">
              <a:rPr lang="en-US" smtClean="0"/>
              <a:pPr/>
              <a:t>2/13/2012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2289D-5DC9-47FB-B4B5-31EF05EAF79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410F1-59BB-479E-8F4B-4472CBA000EF}" type="datetime1">
              <a:rPr lang="en-US" smtClean="0"/>
              <a:pPr/>
              <a:t>2/13/2012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62289D-5DC9-47FB-B4B5-31EF05EAF79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BF886-CA59-4BD3-BEDD-0E32981BC8E6}" type="datetime1">
              <a:rPr lang="en-US" smtClean="0"/>
              <a:pPr/>
              <a:t>2/13/2012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2289D-5DC9-47FB-B4B5-31EF05EAF7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D920F-1266-46F4-8370-FDA776F3BADE}" type="datetime1">
              <a:rPr lang="en-US" smtClean="0"/>
              <a:pPr/>
              <a:t>2/13/2012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2289D-5DC9-47FB-B4B5-31EF05EAF7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A562289D-5DC9-47FB-B4B5-31EF05EAF79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95B8DBAA-8E39-4168-B4FC-6B55F50C3950}" type="datetime1">
              <a:rPr lang="en-US" smtClean="0"/>
              <a:pPr/>
              <a:t>2/13/2012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cpdbeyond2014.com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Twenty Years Later</a:t>
            </a:r>
            <a:b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ICPD Beyond 2014</a:t>
            </a:r>
            <a:b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Briefing on the ICPD Beyond 2014 Review Process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en-US" dirty="0" smtClean="0"/>
          </a:p>
          <a:p>
            <a:endParaRPr lang="en-US" dirty="0" smtClean="0"/>
          </a:p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 February 2012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Beyond 2014 Background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47800"/>
            <a:ext cx="7924800" cy="5181600"/>
          </a:xfrm>
        </p:spPr>
        <p:txBody>
          <a:bodyPr>
            <a:normAutofit fontScale="32500" lnSpcReduction="20000"/>
          </a:bodyPr>
          <a:lstStyle/>
          <a:p>
            <a:pPr marL="685800" indent="-685800">
              <a:buFont typeface="Wingdings" pitchFamily="2" charset="2"/>
              <a:buChar char="Ø"/>
            </a:pPr>
            <a:r>
              <a:rPr lang="en-US" sz="9800" b="0" dirty="0" smtClean="0"/>
              <a:t>GA Resolution 65/234 </a:t>
            </a:r>
            <a:r>
              <a:rPr lang="en-US" sz="9800" b="0" dirty="0"/>
              <a:t>e</a:t>
            </a:r>
            <a:r>
              <a:rPr lang="en-US" sz="9800" b="0" dirty="0" smtClean="0"/>
              <a:t>xtends the </a:t>
            </a:r>
            <a:r>
              <a:rPr lang="en-US" sz="9800" b="0" dirty="0" err="1" smtClean="0"/>
              <a:t>PoA</a:t>
            </a:r>
            <a:r>
              <a:rPr lang="en-US" sz="9800" b="0" dirty="0" smtClean="0"/>
              <a:t> beyond 2014 .</a:t>
            </a:r>
          </a:p>
          <a:p>
            <a:pPr marL="685800" indent="-685800">
              <a:buFont typeface="Wingdings" pitchFamily="2" charset="2"/>
              <a:buChar char="Ø"/>
            </a:pPr>
            <a:r>
              <a:rPr lang="en-US" sz="9800" b="0" dirty="0" smtClean="0"/>
              <a:t>2014 CPD and UNGASS will assess the status of the </a:t>
            </a:r>
            <a:r>
              <a:rPr lang="en-US" sz="9800" b="0" dirty="0" err="1" smtClean="0"/>
              <a:t>PoA</a:t>
            </a:r>
            <a:r>
              <a:rPr lang="en-US" sz="9800" b="0" dirty="0" smtClean="0"/>
              <a:t> implementation.</a:t>
            </a:r>
          </a:p>
          <a:p>
            <a:pPr marL="685800" indent="-685800">
              <a:buFont typeface="Wingdings" pitchFamily="2" charset="2"/>
              <a:buChar char="Ø"/>
            </a:pPr>
            <a:r>
              <a:rPr lang="en-US" sz="9800" b="0" dirty="0" smtClean="0"/>
              <a:t>Assessment will draw from a global review  based on the highest quality data and analysis of the state of population and development.</a:t>
            </a:r>
          </a:p>
          <a:p>
            <a:pPr marL="685800" indent="-685800">
              <a:buFont typeface="Wingdings" pitchFamily="2" charset="2"/>
              <a:buChar char="Ø"/>
            </a:pPr>
            <a:r>
              <a:rPr lang="en-US" sz="9800" b="0" dirty="0" smtClean="0"/>
              <a:t>UNFPA will lead </a:t>
            </a:r>
            <a:r>
              <a:rPr lang="en-US" sz="9800" dirty="0" smtClean="0"/>
              <a:t>the</a:t>
            </a:r>
            <a:r>
              <a:rPr lang="en-US" sz="9800" b="0" dirty="0" smtClean="0"/>
              <a:t> global review through a consultative process  at national, regional, and global levels.</a:t>
            </a:r>
          </a:p>
          <a:p>
            <a:pPr marL="1943100" lvl="8" indent="0" algn="r">
              <a:buNone/>
            </a:pPr>
            <a:r>
              <a:rPr lang="en-US" sz="9800" dirty="0" smtClean="0"/>
              <a:t>Cont.</a:t>
            </a:r>
            <a:endParaRPr lang="en-US" sz="9800" b="0" dirty="0" smtClean="0"/>
          </a:p>
          <a:p>
            <a:pPr marL="320040" lvl="1" indent="0">
              <a:buNone/>
            </a:pPr>
            <a:endParaRPr lang="en-US" sz="31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Beyond 2014 Background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72723"/>
            <a:ext cx="7734300" cy="4451877"/>
          </a:xfrm>
        </p:spPr>
        <p:txBody>
          <a:bodyPr>
            <a:normAutofit fontScale="47500" lnSpcReduction="20000"/>
          </a:bodyPr>
          <a:lstStyle/>
          <a:p>
            <a:pPr marL="114300" indent="0" algn="ctr">
              <a:buNone/>
            </a:pPr>
            <a:r>
              <a:rPr lang="en-US" sz="6700" b="1" dirty="0" smtClean="0"/>
              <a:t>Three mandated reports will be delivered in September 2014: </a:t>
            </a:r>
            <a:endParaRPr lang="en-US" sz="6700" b="1" dirty="0"/>
          </a:p>
          <a:p>
            <a:r>
              <a:rPr lang="en-US" sz="6700" b="0" dirty="0" smtClean="0"/>
              <a:t>1. Global report on review and way forward </a:t>
            </a:r>
          </a:p>
          <a:p>
            <a:r>
              <a:rPr lang="en-US" sz="6700" b="0" dirty="0" smtClean="0"/>
              <a:t>2. SG’s report to the 2014 CPD</a:t>
            </a:r>
          </a:p>
          <a:p>
            <a:r>
              <a:rPr lang="en-US" sz="6700" b="0" dirty="0" smtClean="0"/>
              <a:t>3. SG’s report to the Special Session (Index Report)</a:t>
            </a:r>
          </a:p>
          <a:p>
            <a:pPr marL="320040" lvl="1" indent="0" algn="ctr">
              <a:buNone/>
            </a:pPr>
            <a:r>
              <a:rPr lang="en-US" sz="6700" dirty="0" smtClean="0"/>
              <a:t/>
            </a:r>
            <a:br>
              <a:rPr lang="en-US" sz="6700" dirty="0" smtClean="0"/>
            </a:br>
            <a:r>
              <a:rPr lang="en-US" sz="6700" i="1" dirty="0" smtClean="0"/>
              <a:t>There will be no renegotiation of the existing agreements.</a:t>
            </a:r>
          </a:p>
          <a:p>
            <a:pPr marL="320040" lvl="1" indent="0">
              <a:buNone/>
            </a:pPr>
            <a:endParaRPr lang="en-US" sz="31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8015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are we aiming for?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en-US" sz="3000" b="0" dirty="0" smtClean="0"/>
              <a:t>Provide the most authoritative picture of the state of population and development in 2014 and beyond.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US" sz="3000" b="0" dirty="0" smtClean="0"/>
              <a:t>Outcome report serves as the major reference point for discussing, implementing and monitoring population and development policies and programmes beyond 2014.</a:t>
            </a:r>
          </a:p>
          <a:p>
            <a:pPr marL="514350" indent="-514350">
              <a:buNone/>
            </a:pPr>
            <a:r>
              <a:rPr lang="en-US" sz="3000" b="0" dirty="0" smtClean="0"/>
              <a:t>  								CONT.</a:t>
            </a:r>
          </a:p>
          <a:p>
            <a:pPr marL="0" indent="0"/>
            <a:endParaRPr lang="en-US" dirty="0" smtClean="0"/>
          </a:p>
          <a:p>
            <a:pPr marL="514350" indent="-514350">
              <a:buAutoNum type="arabicPeriod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are we aiming for?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Wingdings" pitchFamily="2" charset="2"/>
              <a:buChar char="Ø"/>
            </a:pPr>
            <a:r>
              <a:rPr lang="en-US" sz="3300" b="0" dirty="0" smtClean="0"/>
              <a:t>To renew political support for the </a:t>
            </a:r>
            <a:r>
              <a:rPr lang="en-US" sz="3300" b="0" dirty="0" err="1" smtClean="0"/>
              <a:t>PoA</a:t>
            </a:r>
            <a:r>
              <a:rPr lang="en-US" sz="3300" b="0" dirty="0" smtClean="0"/>
              <a:t> and the actions required for the full implementation of the ICPD goals;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en-US" sz="3300" dirty="0" smtClean="0"/>
              <a:t>A f</a:t>
            </a:r>
            <a:r>
              <a:rPr lang="en-US" sz="3300" b="0" dirty="0" smtClean="0"/>
              <a:t>ully mainstreamed population and development agenda in the UN development agenda beyond 2015 (post 2015 MDGs framework);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en-US" sz="3300" b="0" dirty="0" smtClean="0"/>
              <a:t>An accessible agenda understood and owned by all partners and collaborators.</a:t>
            </a:r>
          </a:p>
          <a:p>
            <a:pPr marL="0" indent="0"/>
            <a:r>
              <a:rPr lang="en-US" sz="2400" b="0" dirty="0" smtClean="0"/>
              <a:t>  </a:t>
            </a:r>
          </a:p>
          <a:p>
            <a:pPr marL="514350" indent="-514350">
              <a:buAutoNum type="arabicPeriod"/>
            </a:pPr>
            <a:endParaRPr lang="en-US" dirty="0" smtClean="0"/>
          </a:p>
          <a:p>
            <a:pPr marL="514350" indent="-514350"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681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Unique Opportunities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Wingdings" pitchFamily="2" charset="2"/>
              <a:buChar char="Ø"/>
            </a:pPr>
            <a:r>
              <a:rPr lang="en-US" sz="3200" b="0" dirty="0" smtClean="0"/>
              <a:t>Methodology and expert engagement leads to cutting edge results and embracing of the outcomes as the basis for the UN development agenda beyond 2015. 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en-US" sz="3200" b="0" dirty="0" smtClean="0"/>
              <a:t>An inclusive and fully participatory process leads to global  and regional outreach (especially youth and </a:t>
            </a:r>
            <a:r>
              <a:rPr lang="en-US" sz="3200" dirty="0" smtClean="0"/>
              <a:t>civil society</a:t>
            </a:r>
            <a:r>
              <a:rPr lang="en-US" sz="3200" b="0" dirty="0" smtClean="0"/>
              <a:t>) and facilitates future implementation.</a:t>
            </a:r>
            <a:endParaRPr lang="en-US" sz="3200" b="0" dirty="0"/>
          </a:p>
        </p:txBody>
      </p:sp>
    </p:spTree>
    <p:extLst>
      <p:ext uri="{BB962C8B-B14F-4D97-AF65-F5344CB8AC3E}">
        <p14:creationId xmlns:p14="http://schemas.microsoft.com/office/powerpoint/2010/main" val="327109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Post- 2015</a:t>
            </a:r>
            <a:b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 Development Agenda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2800" b="0" dirty="0" smtClean="0"/>
              <a:t>Establishment of </a:t>
            </a:r>
            <a:r>
              <a:rPr lang="en-GB" sz="2800" dirty="0" smtClean="0"/>
              <a:t>senior task team </a:t>
            </a:r>
            <a:r>
              <a:rPr lang="en-GB" sz="2800" b="0" dirty="0" smtClean="0"/>
              <a:t>by early 2012.</a:t>
            </a:r>
          </a:p>
          <a:p>
            <a:pPr marL="0" indent="0">
              <a:buNone/>
            </a:pPr>
            <a:r>
              <a:rPr lang="en-GB" sz="2800" b="1" dirty="0"/>
              <a:t>T</a:t>
            </a:r>
            <a:r>
              <a:rPr lang="en-GB" sz="2800" b="1" dirty="0" smtClean="0"/>
              <a:t>erms of reference:</a:t>
            </a:r>
          </a:p>
          <a:p>
            <a:pPr lvl="0">
              <a:buFont typeface="Wingdings" pitchFamily="2" charset="2"/>
              <a:buChar char="Ø"/>
            </a:pPr>
            <a:r>
              <a:rPr lang="en-GB" sz="2800" b="0" dirty="0" smtClean="0"/>
              <a:t>To assess progress by UN system, external stakeholders including the international financial institutions, civil society, academia and the private sector; and</a:t>
            </a:r>
            <a:endParaRPr lang="en-US" sz="2800" b="0" dirty="0" smtClean="0"/>
          </a:p>
          <a:p>
            <a:pPr lvl="0">
              <a:buFont typeface="Wingdings" pitchFamily="2" charset="2"/>
              <a:buChar char="Ø"/>
            </a:pPr>
            <a:r>
              <a:rPr lang="en-GB" sz="2800" b="0" dirty="0" smtClean="0"/>
              <a:t>To develop a system-wide vision and road map for the post-2015 agenda. </a:t>
            </a:r>
            <a:endParaRPr lang="en-US" sz="2800" b="0" dirty="0" smtClean="0"/>
          </a:p>
          <a:p>
            <a:r>
              <a:rPr lang="en-GB" sz="2800" b="0" dirty="0" smtClean="0"/>
              <a:t>The analytical work and consultations would need to be concluded by the end of the 67</a:t>
            </a:r>
            <a:r>
              <a:rPr lang="en-GB" sz="2800" b="0" baseline="30000" dirty="0" smtClean="0"/>
              <a:t>th</a:t>
            </a:r>
            <a:r>
              <a:rPr lang="en-GB" sz="2800" b="0" dirty="0" smtClean="0"/>
              <a:t> Session of the General Assembly in September 2013.</a:t>
            </a:r>
            <a:endParaRPr lang="en-US" sz="2800" b="0" dirty="0" smtClean="0"/>
          </a:p>
          <a:p>
            <a:endParaRPr lang="en-US" sz="2400" b="0" dirty="0" smtClean="0"/>
          </a:p>
          <a:p>
            <a:pPr marL="0" indent="0"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2927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Operational Review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Process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en-US" sz="3200" b="0" dirty="0" smtClean="0"/>
              <a:t>Hold stakeholders meetings to agree on the overall approach.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US" sz="3200" b="0" dirty="0" smtClean="0"/>
              <a:t>Develop an indicators framework.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US" sz="3200" b="0" dirty="0" smtClean="0"/>
              <a:t>Develop and roll out the global survey instruments–core questionnaire, optional module and CIP.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US" sz="3200" b="0" dirty="0" smtClean="0"/>
              <a:t>National and regional validation of survey results  (June 2012- August 2013).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Tasks at Country Level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2578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b="0" dirty="0" smtClean="0"/>
              <a:t>Work with Governments to manage the survey process at country level.  This means: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US" sz="3200" b="0" dirty="0" smtClean="0"/>
              <a:t>Securing support for involving civil society and youth in national consultations/validation exercise.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US" sz="3200" b="0" dirty="0" smtClean="0"/>
              <a:t>Assisting Governments to collect data and complete questionnaires.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US" sz="3200" b="0" dirty="0" smtClean="0"/>
              <a:t>Strengthening the capacity of NGOs/youth.</a:t>
            </a:r>
          </a:p>
          <a:p>
            <a:pPr marL="1943100" lvl="8" indent="0" algn="r">
              <a:buNone/>
            </a:pPr>
            <a:r>
              <a:rPr lang="en-US" sz="2800" dirty="0" smtClean="0"/>
              <a:t>Cont</a:t>
            </a:r>
            <a:r>
              <a:rPr lang="en-US" sz="2400" dirty="0" smtClean="0"/>
              <a:t>. </a:t>
            </a:r>
            <a:endParaRPr lang="en-US" sz="2400" b="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Tasks at Country Level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en-US" sz="3000" b="0" dirty="0" smtClean="0"/>
              <a:t>Ensuring inclusion of CSOs/youth in national delegations to  review related  meetings.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US" sz="3000" b="0" dirty="0" smtClean="0"/>
              <a:t>Guiding national messages to conferences.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US" sz="3000" b="0" dirty="0" smtClean="0"/>
              <a:t>Building innovative partnerships at country level  for political and financial support. 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US" sz="3000" b="0" dirty="0" smtClean="0"/>
              <a:t>Leveraging review into national dialogue on UN development agenda beyond 2015.</a:t>
            </a:r>
          </a:p>
        </p:txBody>
      </p:sp>
    </p:spTree>
    <p:extLst>
      <p:ext uri="{BB962C8B-B14F-4D97-AF65-F5344CB8AC3E}">
        <p14:creationId xmlns:p14="http://schemas.microsoft.com/office/powerpoint/2010/main" val="2353685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Tasks at</a:t>
            </a:r>
            <a:b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Regional Level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US" sz="3200" b="0" dirty="0" smtClean="0"/>
              <a:t>Work with Regional Commissions /Regional Partners to ensure alignment with agreed global process.</a:t>
            </a:r>
          </a:p>
          <a:p>
            <a:pPr>
              <a:buFont typeface="Wingdings" pitchFamily="2" charset="2"/>
              <a:buChar char="Ø"/>
            </a:pPr>
            <a:r>
              <a:rPr lang="en-US" sz="3200" b="0" dirty="0" smtClean="0"/>
              <a:t>Identify region-specific issues for optional module.</a:t>
            </a:r>
          </a:p>
          <a:p>
            <a:pPr>
              <a:buFont typeface="Wingdings" pitchFamily="2" charset="2"/>
              <a:buChar char="Ø"/>
            </a:pPr>
            <a:r>
              <a:rPr lang="en-US" sz="3200" b="0" dirty="0" smtClean="0"/>
              <a:t>Support Regional Commissions to source the country data, undertake the analysis, and draft the regional reports.</a:t>
            </a:r>
          </a:p>
          <a:p>
            <a:pPr>
              <a:buFont typeface="Wingdings" pitchFamily="2" charset="2"/>
              <a:buChar char="Ø"/>
            </a:pPr>
            <a:r>
              <a:rPr lang="en-US" sz="3200" b="0" dirty="0" smtClean="0"/>
              <a:t>Support Regional Commissions to manage Regional Population Conference  and its outcome.</a:t>
            </a:r>
          </a:p>
          <a:p>
            <a:pPr marL="114300" indent="0" algn="r">
              <a:buNone/>
            </a:pPr>
            <a:r>
              <a:rPr lang="en-US" sz="2800" dirty="0" smtClean="0"/>
              <a:t>Cont</a:t>
            </a:r>
            <a:r>
              <a:rPr lang="en-US" sz="2400" dirty="0" smtClean="0"/>
              <a:t>.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19503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Tasks at</a:t>
            </a:r>
            <a:b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Regional Level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600" b="0" dirty="0" smtClean="0"/>
              <a:t>Support regional NGO consultations in early 2012 and back to back regional  NGO population conference in 2013.</a:t>
            </a:r>
          </a:p>
          <a:p>
            <a:pPr>
              <a:buFont typeface="Wingdings" pitchFamily="2" charset="2"/>
              <a:buChar char="Ø"/>
            </a:pPr>
            <a:r>
              <a:rPr lang="en-US" sz="2600" b="0" dirty="0" smtClean="0"/>
              <a:t>Ensure the inclusion of outcome of CSO regional meetings in 2013 in regional population conferences outcomes</a:t>
            </a:r>
          </a:p>
          <a:p>
            <a:pPr>
              <a:buFont typeface="Wingdings" pitchFamily="2" charset="2"/>
              <a:buChar char="Ø"/>
            </a:pPr>
            <a:r>
              <a:rPr lang="en-US" sz="2600" b="0" dirty="0" smtClean="0"/>
              <a:t>Encourage other regional activities that support the quality of the review, including identifying key  issues/themes and best practices for  in-depth study/technical meetings</a:t>
            </a:r>
          </a:p>
          <a:p>
            <a:endParaRPr lang="en-US" sz="2400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Other  Tasks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en-US" sz="3200" b="0" dirty="0" smtClean="0"/>
              <a:t>Taking advantage of 2013 Women Deliver conference for inputs – Kuala Lumpur (2013)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US" sz="3200" b="0" dirty="0" smtClean="0"/>
              <a:t>Dedicated global meeting on Youth in 2012 in Indonesia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US" sz="3200" dirty="0" smtClean="0"/>
              <a:t>Dedicated global meeting on Human Rights in 2013 in the Netherlands</a:t>
            </a:r>
            <a:endParaRPr lang="en-US" sz="3200" b="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Communications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95400"/>
            <a:ext cx="7772400" cy="533400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US" sz="3200" dirty="0" smtClean="0"/>
              <a:t>A communications plan is being rolled out by UNFPA.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 smtClean="0"/>
              <a:t>A dedicated website: </a:t>
            </a:r>
            <a:r>
              <a:rPr lang="en-US" sz="3200" dirty="0" smtClean="0">
                <a:hlinkClick r:id="rId3"/>
              </a:rPr>
              <a:t>www.ICPDBeyond2014.com</a:t>
            </a:r>
            <a:r>
              <a:rPr lang="en-US" sz="3200" dirty="0" smtClean="0"/>
              <a:t> will</a:t>
            </a:r>
            <a:r>
              <a:rPr lang="en-US" sz="3200" dirty="0"/>
              <a:t> </a:t>
            </a:r>
            <a:r>
              <a:rPr lang="en-US" sz="3200" dirty="0" smtClean="0"/>
              <a:t>serve as the main resource and a collaborative activity destination for all stakeholders.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 smtClean="0"/>
              <a:t>Content on the internal site will ensure all staff  are fully informed and updated.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 smtClean="0"/>
              <a:t>Implementation of social media and networking will be utilized to reach the larger general public and specifically targeting youth. 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 smtClean="0"/>
              <a:t>Synergies will link ICPD website and other websites . </a:t>
            </a:r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Civil Society Partnerships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3000" dirty="0" smtClean="0"/>
          </a:p>
          <a:p>
            <a:r>
              <a:rPr lang="en-US" sz="3000" dirty="0" smtClean="0"/>
              <a:t>Letters  sent to  major CSO partners.</a:t>
            </a:r>
          </a:p>
          <a:p>
            <a:r>
              <a:rPr lang="en-US" sz="3000" dirty="0"/>
              <a:t>I</a:t>
            </a:r>
            <a:r>
              <a:rPr lang="en-US" sz="3000" dirty="0" smtClean="0"/>
              <a:t>nvolvement of Foundations and NGOs in consultation for the global review.</a:t>
            </a:r>
          </a:p>
          <a:p>
            <a:r>
              <a:rPr lang="en-US" sz="3000" dirty="0" smtClean="0"/>
              <a:t>First global CSO consultation in Istanbul with youth representation.</a:t>
            </a:r>
          </a:p>
          <a:p>
            <a:endParaRPr lang="en-US" sz="3000" dirty="0"/>
          </a:p>
          <a:p>
            <a:endParaRPr lang="en-US" sz="3000" dirty="0" smtClean="0"/>
          </a:p>
          <a:p>
            <a:pPr marL="2103120" lvl="8" indent="0" algn="r">
              <a:buNone/>
            </a:pPr>
            <a:r>
              <a:rPr lang="en-US" sz="2400" dirty="0" smtClean="0"/>
              <a:t>CONTINUED</a:t>
            </a:r>
          </a:p>
          <a:p>
            <a:pPr marL="114300" indent="0">
              <a:buNone/>
            </a:pP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14569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Civil Society Partnerships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/>
              <a:t>January-June 2012</a:t>
            </a:r>
            <a:r>
              <a:rPr lang="en-US" sz="3200" dirty="0" smtClean="0"/>
              <a:t>: Undertake global mapping of NGOs and youth partners.</a:t>
            </a:r>
          </a:p>
          <a:p>
            <a:r>
              <a:rPr lang="en-US" sz="3200" b="1" dirty="0" smtClean="0"/>
              <a:t>March-May 2012:</a:t>
            </a:r>
            <a:r>
              <a:rPr lang="en-US" sz="3200" dirty="0" smtClean="0"/>
              <a:t> CSO/Youth regional consultations for CSO planning and capacity strengthening.</a:t>
            </a:r>
          </a:p>
          <a:p>
            <a:r>
              <a:rPr lang="en-US" sz="3200" b="1" dirty="0" smtClean="0"/>
              <a:t>June-September 2012: </a:t>
            </a:r>
            <a:r>
              <a:rPr lang="en-US" sz="3200" dirty="0" smtClean="0"/>
              <a:t>Capacity building for CSOs for participation in national validation workshops.</a:t>
            </a:r>
          </a:p>
          <a:p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3356942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Civil Society Partnerships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400" b="1" dirty="0" smtClean="0"/>
              <a:t>June-August 2013: </a:t>
            </a:r>
            <a:r>
              <a:rPr lang="en-US" sz="3400" dirty="0" smtClean="0"/>
              <a:t>CSO pre-regional population conference meetings; CSO participation as national delegates to population conferences</a:t>
            </a:r>
          </a:p>
          <a:p>
            <a:r>
              <a:rPr lang="en-US" sz="3400" b="1" dirty="0" smtClean="0"/>
              <a:t>April/September 2014: </a:t>
            </a:r>
            <a:r>
              <a:rPr lang="en-US" sz="3400" dirty="0" smtClean="0"/>
              <a:t>CSO participation as national delegates to the 47</a:t>
            </a:r>
            <a:r>
              <a:rPr lang="en-US" sz="3400" baseline="30000" dirty="0" smtClean="0"/>
              <a:t>th</a:t>
            </a:r>
            <a:r>
              <a:rPr lang="en-US" sz="3400" dirty="0" smtClean="0"/>
              <a:t> Session of 2014 CPD and the UN General Assembly Special Session</a:t>
            </a:r>
            <a:r>
              <a:rPr lang="en-US" sz="3600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pPr algn="ctr">
              <a:buNone/>
            </a:pPr>
            <a:r>
              <a:rPr lang="en-US" sz="8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Thank you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Custom 3">
      <a:dk1>
        <a:srgbClr val="2F2B20"/>
      </a:dk1>
      <a:lt1>
        <a:srgbClr val="FFFFFF"/>
      </a:lt1>
      <a:dk2>
        <a:srgbClr val="FF6600"/>
      </a:dk2>
      <a:lt2>
        <a:srgbClr val="DFDCB7"/>
      </a:lt2>
      <a:accent1>
        <a:srgbClr val="FFFF00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8170</TotalTime>
  <Words>934</Words>
  <Application>Microsoft Office PowerPoint</Application>
  <PresentationFormat>On-screen Show (4:3)</PresentationFormat>
  <Paragraphs>111</Paragraphs>
  <Slides>18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Adjacency</vt:lpstr>
      <vt:lpstr>Twenty Years Later ICPD Beyond 2014  A Briefing on the ICPD Beyond 2014 Review Process</vt:lpstr>
      <vt:lpstr>Beyond 2014 Background</vt:lpstr>
      <vt:lpstr>Beyond 2014 Background</vt:lpstr>
      <vt:lpstr>What are we aiming for?</vt:lpstr>
      <vt:lpstr>What are we aiming for?</vt:lpstr>
      <vt:lpstr>Unique Opportunities</vt:lpstr>
      <vt:lpstr>A Post- 2015  UN Development Agenda</vt:lpstr>
      <vt:lpstr>Operational Review  Process</vt:lpstr>
      <vt:lpstr>Tasks at Country Level</vt:lpstr>
      <vt:lpstr>Tasks at Country Level</vt:lpstr>
      <vt:lpstr>Tasks at Regional Level</vt:lpstr>
      <vt:lpstr>Tasks at Regional Level</vt:lpstr>
      <vt:lpstr>Other  Tasks</vt:lpstr>
      <vt:lpstr>Communications </vt:lpstr>
      <vt:lpstr>Civil Society Partnerships</vt:lpstr>
      <vt:lpstr>Civil Society Partnerships</vt:lpstr>
      <vt:lpstr>Civil Society Partnerships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ICPD at 20</dc:title>
  <dc:creator>baqi</dc:creator>
  <cp:lastModifiedBy>nespinoza</cp:lastModifiedBy>
  <cp:revision>105</cp:revision>
  <cp:lastPrinted>2011-11-25T22:31:57Z</cp:lastPrinted>
  <dcterms:created xsi:type="dcterms:W3CDTF">2011-06-15T14:25:03Z</dcterms:created>
  <dcterms:modified xsi:type="dcterms:W3CDTF">2012-02-13T13:57:04Z</dcterms:modified>
</cp:coreProperties>
</file>